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0"/>
  </p:notesMasterIdLst>
  <p:sldIdLst>
    <p:sldId id="320" r:id="rId2"/>
    <p:sldId id="323" r:id="rId3"/>
    <p:sldId id="324" r:id="rId4"/>
    <p:sldId id="325" r:id="rId5"/>
    <p:sldId id="326" r:id="rId6"/>
    <p:sldId id="327" r:id="rId7"/>
    <p:sldId id="328" r:id="rId8"/>
    <p:sldId id="335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D7736AF-03B0-4A37-A90E-5A1CE2BFD2C2}">
          <p14:sldIdLst/>
        </p14:section>
        <p14:section name="Overview" id="{BB73F87C-456C-4054-9C10-6A5F7D414C97}">
          <p14:sldIdLst/>
        </p14:section>
        <p14:section name="Project Progress" id="{F71C839A-8A1F-4F0D-88AF-D96C36DF5812}">
          <p14:sldIdLst/>
        </p14:section>
        <p14:section name="Test Plan" id="{9DC46E05-764B-4EF0-A0E2-112086E79EAA}">
          <p14:sldIdLst>
            <p14:sldId id="320"/>
            <p14:sldId id="323"/>
            <p14:sldId id="324"/>
            <p14:sldId id="325"/>
            <p14:sldId id="326"/>
            <p14:sldId id="327"/>
            <p14:sldId id="328"/>
            <p14:sldId id="335"/>
          </p14:sldIdLst>
        </p14:section>
        <p14:section name="Tower Optimization" id="{D13FF5A5-F1B6-4342-9EA2-E630FD2786AF}">
          <p14:sldIdLst/>
        </p14:section>
        <p14:section name="Fluid-Structure Interaction" id="{3F8E13EA-0309-495F-8800-1773287B2FF7}">
          <p14:sldIdLst/>
        </p14:section>
        <p14:section name="Foundation Design" id="{E3632A4E-21FA-4A37-BD71-93B1600DCC26}">
          <p14:sldIdLst/>
        </p14:section>
        <p14:section name="Drawings" id="{241CC501-6A52-49C1-8798-74352DA4BC29}">
          <p14:sldIdLst/>
        </p14:section>
        <p14:section name="Fatigue test" id="{75A982F2-8F42-4A90-82EA-94F4D1AA3F17}">
          <p14:sldIdLst/>
        </p14:section>
        <p14:section name="LCOE Analyses" id="{3FDA4478-B4C8-4BE1-B25B-8CDE6888EF00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ri" initials="s" lastIdx="3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FF99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448" autoAdjust="0"/>
    <p:restoredTop sz="94620" autoAdjust="0"/>
  </p:normalViewPr>
  <p:slideViewPr>
    <p:cSldViewPr snapToGrid="0">
      <p:cViewPr varScale="1">
        <p:scale>
          <a:sx n="94" d="100"/>
          <a:sy n="94" d="100"/>
        </p:scale>
        <p:origin x="96" y="4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76" d="625"/>
        <a:sy n="576" d="625"/>
      </p:scale>
      <p:origin x="0" y="-262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FC7BA0-CF2F-4D0D-9BC8-E67CEB449DBA}" type="datetimeFigureOut">
              <a:rPr lang="en-US" smtClean="0"/>
              <a:t>7/26/2015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5B6A7D-3974-4211-AF97-638BA3BF6C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3892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5B6A7D-3974-4211-AF97-638BA3BF6C0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293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1000"/>
                    </a14:imgEffect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981" t="-763" r="40319" b="16369"/>
          <a:stretch/>
        </p:blipFill>
        <p:spPr bwMode="auto">
          <a:xfrm>
            <a:off x="6974960" y="1080922"/>
            <a:ext cx="5209953" cy="57770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 Box 6"/>
          <p:cNvSpPr txBox="1">
            <a:spLocks noChangeArrowheads="1"/>
          </p:cNvSpPr>
          <p:nvPr/>
        </p:nvSpPr>
        <p:spPr bwMode="auto">
          <a:xfrm>
            <a:off x="283638" y="3489329"/>
            <a:ext cx="184731" cy="461665"/>
          </a:xfrm>
          <a:prstGeom prst="rect">
            <a:avLst/>
          </a:prstGeom>
          <a:noFill/>
          <a:ln>
            <a:noFill/>
          </a:ln>
          <a:extLst/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endParaRPr lang="en-US" sz="2400" smtClean="0">
              <a:latin typeface="Times" charset="0"/>
            </a:endParaRPr>
          </a:p>
        </p:txBody>
      </p:sp>
      <p:pic>
        <p:nvPicPr>
          <p:cNvPr id="6" name="Picture 10" descr="CoEnameplatewhit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115"/>
          <a:stretch>
            <a:fillRect/>
          </a:stretch>
        </p:blipFill>
        <p:spPr bwMode="auto">
          <a:xfrm>
            <a:off x="711200" y="609600"/>
            <a:ext cx="62992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4916" name="Rectangle 4"/>
          <p:cNvSpPr>
            <a:spLocks noGrp="1" noChangeArrowheads="1"/>
          </p:cNvSpPr>
          <p:nvPr>
            <p:ph type="ctrTitle"/>
          </p:nvPr>
        </p:nvSpPr>
        <p:spPr>
          <a:xfrm>
            <a:off x="711200" y="2514600"/>
            <a:ext cx="8839200" cy="1066800"/>
          </a:xfrm>
        </p:spPr>
        <p:txBody>
          <a:bodyPr anchor="b"/>
          <a:lstStyle>
            <a:lvl1pPr>
              <a:defRPr>
                <a:solidFill>
                  <a:srgbClr val="C3131A"/>
                </a:solidFill>
                <a:latin typeface="Arial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94917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711200" y="3733800"/>
            <a:ext cx="8331200" cy="1752600"/>
          </a:xfrm>
        </p:spPr>
        <p:txBody>
          <a:bodyPr/>
          <a:lstStyle>
            <a:lvl1pPr marL="0" indent="0">
              <a:buFont typeface="Times" charset="0"/>
              <a:buNone/>
              <a:defRPr sz="2400"/>
            </a:lvl1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11" name="Rectangle 2"/>
          <p:cNvSpPr>
            <a:spLocks noChangeArrowheads="1"/>
          </p:cNvSpPr>
          <p:nvPr/>
        </p:nvSpPr>
        <p:spPr bwMode="auto">
          <a:xfrm>
            <a:off x="0" y="5"/>
            <a:ext cx="12192000" cy="1073015"/>
          </a:xfrm>
          <a:prstGeom prst="rect">
            <a:avLst/>
          </a:prstGeom>
          <a:solidFill>
            <a:srgbClr val="CE112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pic>
        <p:nvPicPr>
          <p:cNvPr id="12" name="Picture 10" descr="CoEnameplatewhit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115"/>
          <a:stretch>
            <a:fillRect/>
          </a:stretch>
        </p:blipFill>
        <p:spPr bwMode="auto">
          <a:xfrm>
            <a:off x="533400" y="180383"/>
            <a:ext cx="47244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0"/>
          <p:cNvSpPr txBox="1">
            <a:spLocks noChangeArrowheads="1"/>
          </p:cNvSpPr>
          <p:nvPr/>
        </p:nvSpPr>
        <p:spPr bwMode="auto">
          <a:xfrm>
            <a:off x="450851" y="548683"/>
            <a:ext cx="503875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000" b="1" dirty="0">
                <a:solidFill>
                  <a:schemeClr val="bg1"/>
                </a:solidFill>
              </a:rPr>
              <a:t>Hexcrete Tower Project (DE-EE0006737)</a:t>
            </a:r>
          </a:p>
        </p:txBody>
      </p:sp>
    </p:spTree>
    <p:extLst>
      <p:ext uri="{BB962C8B-B14F-4D97-AF65-F5344CB8AC3E}">
        <p14:creationId xmlns:p14="http://schemas.microsoft.com/office/powerpoint/2010/main" val="30191275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 userDrawn="1"/>
        </p:nvPicPr>
        <p:blipFill rotWithShape="1"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1000"/>
                    </a14:imgEffect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981" t="4260" r="40319" b="10312"/>
          <a:stretch/>
        </p:blipFill>
        <p:spPr bwMode="auto">
          <a:xfrm>
            <a:off x="6783572" y="287071"/>
            <a:ext cx="5401341" cy="60627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448800" y="0"/>
            <a:ext cx="2743200" cy="365125"/>
          </a:xfrm>
        </p:spPr>
        <p:txBody>
          <a:bodyPr/>
          <a:lstStyle/>
          <a:p>
            <a:fld id="{E367C001-8D04-4DCE-A715-3AFB3A28FCE5}" type="slidenum">
              <a:rPr lang="en-US" smtClean="0"/>
              <a:t>‹#›</a:t>
            </a:fld>
            <a:endParaRPr lang="en-US"/>
          </a:p>
        </p:txBody>
      </p:sp>
      <p:sp>
        <p:nvSpPr>
          <p:cNvPr id="4" name="Rectangle 2"/>
          <p:cNvSpPr>
            <a:spLocks noChangeArrowheads="1"/>
          </p:cNvSpPr>
          <p:nvPr userDrawn="1"/>
        </p:nvSpPr>
        <p:spPr bwMode="auto">
          <a:xfrm>
            <a:off x="0" y="6354146"/>
            <a:ext cx="12192000" cy="503853"/>
          </a:xfrm>
          <a:prstGeom prst="rect">
            <a:avLst/>
          </a:prstGeom>
          <a:solidFill>
            <a:srgbClr val="CE112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5" name="TextBox 1"/>
          <p:cNvSpPr txBox="1">
            <a:spLocks noChangeArrowheads="1"/>
          </p:cNvSpPr>
          <p:nvPr userDrawn="1"/>
        </p:nvSpPr>
        <p:spPr bwMode="auto">
          <a:xfrm>
            <a:off x="8722185" y="6429446"/>
            <a:ext cx="301415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000" b="1" dirty="0">
                <a:solidFill>
                  <a:schemeClr val="bg1"/>
                </a:solidFill>
              </a:rPr>
              <a:t>Hexcrete Tower Project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609600" y="1371600"/>
            <a:ext cx="10972800" cy="4572000"/>
          </a:xfrm>
          <a:noFill/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8" name="Picture 7" descr="ISUnameplatewhite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609" y="6473898"/>
            <a:ext cx="3352800" cy="29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070698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1000"/>
                    </a14:imgEffect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981" t="4260" r="40319" b="10312"/>
          <a:stretch/>
        </p:blipFill>
        <p:spPr bwMode="auto">
          <a:xfrm>
            <a:off x="6783572" y="287071"/>
            <a:ext cx="5401341" cy="60627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noFill/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6354146"/>
            <a:ext cx="12192000" cy="503853"/>
          </a:xfrm>
          <a:prstGeom prst="rect">
            <a:avLst/>
          </a:prstGeom>
          <a:solidFill>
            <a:srgbClr val="CE112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5" name="TextBox 1"/>
          <p:cNvSpPr txBox="1">
            <a:spLocks noChangeArrowheads="1"/>
          </p:cNvSpPr>
          <p:nvPr/>
        </p:nvSpPr>
        <p:spPr bwMode="auto">
          <a:xfrm>
            <a:off x="8722185" y="6429446"/>
            <a:ext cx="301415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000" b="1" dirty="0">
                <a:solidFill>
                  <a:schemeClr val="bg1"/>
                </a:solidFill>
              </a:rPr>
              <a:t>Hexcrete Tower Project</a:t>
            </a:r>
          </a:p>
        </p:txBody>
      </p:sp>
      <p:pic>
        <p:nvPicPr>
          <p:cNvPr id="6" name="Picture 7" descr="ISUnameplatewhite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609" y="6473898"/>
            <a:ext cx="3352800" cy="29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667092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152400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371600"/>
            <a:ext cx="1097280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2" name="Text Box 6"/>
          <p:cNvSpPr txBox="1">
            <a:spLocks noChangeArrowheads="1"/>
          </p:cNvSpPr>
          <p:nvPr/>
        </p:nvSpPr>
        <p:spPr bwMode="auto">
          <a:xfrm>
            <a:off x="283638" y="3489329"/>
            <a:ext cx="184731" cy="461665"/>
          </a:xfrm>
          <a:prstGeom prst="rect">
            <a:avLst/>
          </a:prstGeom>
          <a:noFill/>
          <a:ln>
            <a:noFill/>
          </a:ln>
          <a:extLst/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endParaRPr lang="en-US" sz="2400" smtClean="0">
              <a:latin typeface="Times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67C001-8D04-4DCE-A715-3AFB3A28FC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2902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2" r:id="rId2"/>
    <p:sldLayoutId id="2147483662" r:id="rId3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E1126"/>
          </a:solidFill>
          <a:latin typeface="+mj-lt"/>
          <a:ea typeface="ＭＳ Ｐゴシック" charset="0"/>
          <a:cs typeface="ＭＳ Ｐゴシック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E1126"/>
          </a:solidFill>
          <a:latin typeface="Arial Narrow" pitchFamily="34" charset="0"/>
          <a:ea typeface="ＭＳ Ｐゴシック" charset="0"/>
          <a:cs typeface="ＭＳ Ｐゴシック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E1126"/>
          </a:solidFill>
          <a:latin typeface="Arial Narrow" pitchFamily="34" charset="0"/>
          <a:ea typeface="ＭＳ Ｐゴシック" charset="0"/>
          <a:cs typeface="ＭＳ Ｐゴシック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E1126"/>
          </a:solidFill>
          <a:latin typeface="Arial Narrow" pitchFamily="34" charset="0"/>
          <a:ea typeface="ＭＳ Ｐゴシック" charset="0"/>
          <a:cs typeface="ＭＳ Ｐゴシック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E1126"/>
          </a:solidFill>
          <a:latin typeface="Arial Narrow" pitchFamily="34" charset="0"/>
          <a:ea typeface="ＭＳ Ｐゴシック" charset="0"/>
          <a:cs typeface="ＭＳ Ｐゴシック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E1126"/>
          </a:solidFill>
          <a:latin typeface="Arial Narrow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E1126"/>
          </a:solidFill>
          <a:latin typeface="Arial Narrow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E1126"/>
          </a:solidFill>
          <a:latin typeface="Arial Narrow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E1126"/>
          </a:solidFill>
          <a:latin typeface="Arial Narrow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CE1126"/>
        </a:buClr>
        <a:buSzPct val="80000"/>
        <a:buFont typeface="Times" panose="02020603050405020304" pitchFamily="18" charset="0"/>
        <a:buChar char="•"/>
        <a:defRPr sz="26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685800" indent="-228600" algn="l" rtl="0" eaLnBrk="1" fontAlgn="base" hangingPunct="1">
        <a:spcBef>
          <a:spcPct val="20000"/>
        </a:spcBef>
        <a:spcAft>
          <a:spcPct val="0"/>
        </a:spcAft>
        <a:buClr>
          <a:srgbClr val="CE1126"/>
        </a:buClr>
        <a:buSzPct val="80000"/>
        <a:buFont typeface="Times" panose="02020603050405020304" pitchFamily="18" charset="0"/>
        <a:buChar char="•"/>
        <a:defRPr sz="2600">
          <a:solidFill>
            <a:schemeClr val="tx1"/>
          </a:solidFill>
          <a:latin typeface="+mn-lt"/>
          <a:ea typeface="ＭＳ Ｐゴシック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CE1126"/>
        </a:buClr>
        <a:buSzPct val="80000"/>
        <a:buFont typeface="Times" panose="02020603050405020304" pitchFamily="18" charset="0"/>
        <a:buChar char="•"/>
        <a:defRPr sz="2600">
          <a:solidFill>
            <a:schemeClr val="tx1"/>
          </a:solidFill>
          <a:latin typeface="+mn-lt"/>
          <a:ea typeface="ＭＳ Ｐゴシック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CE1126"/>
        </a:buClr>
        <a:buSzPct val="80000"/>
        <a:buFont typeface="Times" panose="02020603050405020304" pitchFamily="18" charset="0"/>
        <a:buChar char="•"/>
        <a:defRPr sz="2600">
          <a:solidFill>
            <a:schemeClr val="tx1"/>
          </a:solidFill>
          <a:latin typeface="+mn-lt"/>
          <a:ea typeface="ＭＳ Ｐゴシック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CE1126"/>
        </a:buClr>
        <a:buSzPct val="80000"/>
        <a:buFont typeface="Times" panose="02020603050405020304" pitchFamily="18" charset="0"/>
        <a:buChar char="•"/>
        <a:defRPr sz="2600">
          <a:solidFill>
            <a:schemeClr val="tx1"/>
          </a:solidFill>
          <a:latin typeface="+mn-lt"/>
          <a:ea typeface="ＭＳ Ｐゴシック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CE1126"/>
        </a:buClr>
        <a:buSzPct val="80000"/>
        <a:buFont typeface="Times" charset="0"/>
        <a:buChar char="•"/>
        <a:defRPr sz="26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CE1126"/>
        </a:buClr>
        <a:buSzPct val="80000"/>
        <a:buFont typeface="Times" charset="0"/>
        <a:buChar char="•"/>
        <a:defRPr sz="26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CE1126"/>
        </a:buClr>
        <a:buSzPct val="80000"/>
        <a:buFont typeface="Times" charset="0"/>
        <a:buChar char="•"/>
        <a:defRPr sz="26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CE1126"/>
        </a:buClr>
        <a:buSzPct val="80000"/>
        <a:buFont typeface="Times" charset="0"/>
        <a:buChar char="•"/>
        <a:defRPr sz="2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>
                <a:ea typeface="ＭＳ Ｐゴシック" panose="020B0600070205080204" pitchFamily="34" charset="-128"/>
              </a:rPr>
              <a:t>Test Unit Plans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16322" y="1413095"/>
            <a:ext cx="383866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Design utilizes both HSC and UHPC concrete in order to compare performance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All components have been cast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Assembly of the test unit is in progress.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endParaRPr lang="en-US" dirty="0"/>
          </a:p>
        </p:txBody>
      </p:sp>
      <p:pic>
        <p:nvPicPr>
          <p:cNvPr id="6" name="Content Placeholder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127103" y="470781"/>
            <a:ext cx="6455297" cy="529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67C001-8D04-4DCE-A715-3AFB3A28FCE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20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67C001-8D04-4DCE-A715-3AFB3A28FCE5}" type="slidenum">
              <a:rPr lang="en-US" smtClean="0"/>
              <a:t>2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 Block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697" y="1664732"/>
            <a:ext cx="6460285" cy="427889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2843" y="2858946"/>
            <a:ext cx="5149623" cy="3410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476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Bottom Block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67C001-8D04-4DCE-A715-3AFB3A28FCE5}" type="slidenum">
              <a:rPr lang="en-US" smtClean="0"/>
              <a:t>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304" y="1170707"/>
            <a:ext cx="5888737" cy="390033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3263" y="1170707"/>
            <a:ext cx="5888737" cy="3900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654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UHPC Column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67C001-8D04-4DCE-A715-3AFB3A28FCE5}" type="slidenum">
              <a:rPr lang="en-US" smtClean="0"/>
              <a:t>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570" y="1057579"/>
            <a:ext cx="5271136" cy="349127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4600" y="3211034"/>
            <a:ext cx="4503633" cy="298292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4600" y="138668"/>
            <a:ext cx="4503633" cy="2982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839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HSC Column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67C001-8D04-4DCE-A715-3AFB3A28FCE5}" type="slidenum">
              <a:rPr lang="en-US" smtClean="0"/>
              <a:t>5</a:t>
            </a:fld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5499" y="182562"/>
            <a:ext cx="5515792" cy="3653317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173326"/>
            <a:ext cx="4921626" cy="325977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8853" y="3858014"/>
            <a:ext cx="3631673" cy="2405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533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UHPC Panel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67C001-8D04-4DCE-A715-3AFB3A28FCE5}" type="slidenum">
              <a:rPr lang="en-US" smtClean="0"/>
              <a:t>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012719" y="1180783"/>
            <a:ext cx="5912543" cy="391610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203764"/>
            <a:ext cx="5645668" cy="3739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494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HSC Panel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67C001-8D04-4DCE-A715-3AFB3A28FCE5}" type="slidenum">
              <a:rPr lang="en-US" smtClean="0"/>
              <a:t>7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988"/>
          <a:stretch/>
        </p:blipFill>
        <p:spPr>
          <a:xfrm rot="5400000">
            <a:off x="-429173" y="1677420"/>
            <a:ext cx="5204050" cy="387232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2303" y="2268638"/>
            <a:ext cx="5924008" cy="392369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80"/>
          <a:stretch/>
        </p:blipFill>
        <p:spPr>
          <a:xfrm>
            <a:off x="4273836" y="404402"/>
            <a:ext cx="3400179" cy="2927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846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67C001-8D04-4DCE-A715-3AFB3A28FCE5}" type="slidenum">
              <a:rPr lang="en-US" smtClean="0"/>
              <a:t>8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9100" y="2677944"/>
            <a:ext cx="5422900" cy="359179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364" y="0"/>
            <a:ext cx="6650736" cy="440503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838700" y="3098800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Footing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59225" y="3283466"/>
            <a:ext cx="1159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Top block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864054" y="3107649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Panel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971746" y="4800600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Column</a:t>
            </a:r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477520" y="4598432"/>
            <a:ext cx="10972800" cy="1143000"/>
          </a:xfrm>
        </p:spPr>
        <p:txBody>
          <a:bodyPr/>
          <a:lstStyle/>
          <a:p>
            <a:r>
              <a:rPr lang="en-US" dirty="0" smtClean="0"/>
              <a:t>Prefabricated modules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7568028"/>
      </p:ext>
    </p:extLst>
  </p:cSld>
  <p:clrMapOvr>
    <a:masterClrMapping/>
  </p:clrMapOvr>
</p:sld>
</file>

<file path=ppt/theme/theme1.xml><?xml version="1.0" encoding="utf-8"?>
<a:theme xmlns:a="http://schemas.openxmlformats.org/drawingml/2006/main" name="ISU_VisualID_PPT">
  <a:themeElements>
    <a:clrScheme name="ISU_VisualID_PP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ISU_VisualID_PPT">
      <a:majorFont>
        <a:latin typeface="Arial Narrow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ISU_VisualID_PP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SU_VisualID_PP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SU_VisualID_PP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SU_VisualID_PP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SU_VisualID_PP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SU_VisualID_PP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SU_VisualID_PP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SU_VisualID_PP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SU_VisualID_PP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SU_VisualID_PP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SU_VisualID_PP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SU_VisualID_PP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Hexcrete" id="{1D021476-2FD7-48E6-B6E2-2C48CF251693}" vid="{E98E7A2E-A044-40CF-A4E8-4663B6D6F3D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Hexcrete Workshop Intro - Sritharan</Template>
  <TotalTime>2550</TotalTime>
  <Words>57</Words>
  <Application>Microsoft Office PowerPoint</Application>
  <PresentationFormat>Widescreen</PresentationFormat>
  <Paragraphs>30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ＭＳ Ｐゴシック</vt:lpstr>
      <vt:lpstr>Arial</vt:lpstr>
      <vt:lpstr>Arial Narrow</vt:lpstr>
      <vt:lpstr>Calibri</vt:lpstr>
      <vt:lpstr>Times</vt:lpstr>
      <vt:lpstr>ISU_VisualID_PPT</vt:lpstr>
      <vt:lpstr>Test Unit Plans</vt:lpstr>
      <vt:lpstr>Top Block</vt:lpstr>
      <vt:lpstr>Bottom Block</vt:lpstr>
      <vt:lpstr>UHPC Column</vt:lpstr>
      <vt:lpstr>HSC Column</vt:lpstr>
      <vt:lpstr>UHPC Panel</vt:lpstr>
      <vt:lpstr>HSC Panel</vt:lpstr>
      <vt:lpstr>Prefabricated modules 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sri</dc:creator>
  <cp:lastModifiedBy>Sritharan, Sri [CCE E]</cp:lastModifiedBy>
  <cp:revision>144</cp:revision>
  <dcterms:created xsi:type="dcterms:W3CDTF">2015-03-29T23:31:10Z</dcterms:created>
  <dcterms:modified xsi:type="dcterms:W3CDTF">2015-07-26T17:21:52Z</dcterms:modified>
</cp:coreProperties>
</file>